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2.xml" ContentType="application/xml"/>
  <Override PartName="/customXml/item1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_rels/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media/image6.png" ContentType="image/png"/>
  <Override PartName="/ppt/media/image5.png" ContentType="image/png"/>
  <Override PartName="/ppt/media/image4.png" ContentType="image/png"/>
  <Override PartName="/ppt/media/image8.png" ContentType="image/png"/>
  <Override PartName="/ppt/media/image1.png" ContentType="image/png"/>
  <Override PartName="/ppt/media/image9.png" ContentType="image/png"/>
  <Override PartName="/ppt/media/image2.png" ContentType="image/png"/>
  <Override PartName="/ppt/media/image7.png" ContentType="image/png"/>
  <Override PartName="/ppt/media/image3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docMetadata/LabelInfo.xml" ContentType="application/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F76F2F2-C4FF-44C2-90AA-4B9ACEE0FA4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36CA28-553B-4209-9B1F-235E455E25DF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FFAFAA-A5E5-42D6-BA22-BDD9E686D61E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4A30A0-F0BA-49EF-BAED-4DCC2E5E6CEE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E39662-D1C4-40AE-ABFD-7B0C8ED9ED75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4236BC-9E73-457E-80A4-69DE14647F36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466FCE-D992-4F0C-9476-631611DAB962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2A6C2F-BA40-4077-AAA6-7C51DE59C22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D4F5C4-498E-4FF6-8A4E-75643AB7C296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34EF54-8055-4AA2-BC1F-CE2A64359EC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ACDF7E-A6C4-45B0-85D8-59D2738DC58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7262F6-7150-40D8-8D88-D868826112B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76B509-4DB9-4C2E-87DD-5C7D372858F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149D92-8BD3-42C8-8AD6-13562FE4FFB5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F6E1B7-4F0B-4A82-9DAC-7C8DD77A1D4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096CB0-07FC-4562-BAAE-E8C82C1620E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836D5B-A054-4BB8-A8B9-79A34A5493D8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E0CCC4-7B84-422D-8BE6-9D54E2890DFD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84560" y="62179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ffffff"/>
                </a:solidFill>
                <a:latin typeface="Abad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ffffff"/>
                </a:solidFill>
                <a:latin typeface="Abadi"/>
              </a:rPr>
              <a:t>&lt;нижний колонтитул&gt;</a:t>
            </a:r>
            <a:endParaRPr b="0" lang="ru-RU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11194200" y="6217920"/>
            <a:ext cx="4579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ffffff"/>
                </a:solidFill>
                <a:latin typeface="Abad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E972A5E-98AE-49AA-8691-EBCE97EEF01F}" type="slidenum">
              <a:rPr b="0" lang="ru-RU" sz="1200" spc="-1" strike="noStrike">
                <a:solidFill>
                  <a:srgbClr val="ffffff"/>
                </a:solidFill>
                <a:latin typeface="Abad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eqtlgen.org/cis-eqtls.html" TargetMode="External"/><Relationship Id="rId2" Type="http://schemas.openxmlformats.org/officeDocument/2006/relationships/hyperlink" Target="https://www.gtexportal.org/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13"/>
          <p:cNvSpPr/>
          <p:nvPr/>
        </p:nvSpPr>
        <p:spPr>
          <a:xfrm>
            <a:off x="6095880" y="2675520"/>
            <a:ext cx="4222800" cy="137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ffffff"/>
              </a:solidFill>
              <a:latin typeface="Abadi"/>
              <a:ea typeface="DejaVu Sans"/>
            </a:endParaRPr>
          </a:p>
        </p:txBody>
      </p:sp>
      <p:sp>
        <p:nvSpPr>
          <p:cNvPr id="47" name="TextBox 40"/>
          <p:cNvSpPr/>
          <p:nvPr/>
        </p:nvSpPr>
        <p:spPr>
          <a:xfrm>
            <a:off x="3049200" y="169200"/>
            <a:ext cx="609300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Федеральное государственное бюджетное образовательное учреждение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Курский государственный медицинский университет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Министерства здравоохранения Российской Федерации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(ФГБОУ ВО КГМУ Минздрава РФ)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Box 44"/>
          <p:cNvSpPr/>
          <p:nvPr/>
        </p:nvSpPr>
        <p:spPr>
          <a:xfrm>
            <a:off x="1872000" y="2108880"/>
            <a:ext cx="844668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Verdana"/>
              </a:rPr>
              <a:t>ЛОКУСЫ, АССОЦИИРОВАННЫЕ С АРТЕРИАЛЬНОЙ ГИПЕРТЕНЗИЕЙ, КАК ГЕНЕТИЧЕСКИЕ МАРКЕРЫ ОБЛИТЕРИРУЮЩЕГО АТЕРОСКЛЕРОЗА СОСУДОВ НИЖНИХ КОНЕЧНОСТЕЙ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Box 47"/>
          <p:cNvSpPr/>
          <p:nvPr/>
        </p:nvSpPr>
        <p:spPr>
          <a:xfrm>
            <a:off x="2163240" y="5358600"/>
            <a:ext cx="791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Жабин С.Н., Лазаренко В.А., Азарова Ю.Э., Солодилова М.А., Полоников А.В.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4403880" y="5760000"/>
            <a:ext cx="338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E-mail: 79038771993@yandex.ru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TextBox 1"/>
          <p:cNvSpPr/>
          <p:nvPr/>
        </p:nvSpPr>
        <p:spPr>
          <a:xfrm>
            <a:off x="4403880" y="5760000"/>
            <a:ext cx="35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E-mail: 79038771993@yandex.ru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Box 5"/>
          <p:cNvSpPr/>
          <p:nvPr/>
        </p:nvSpPr>
        <p:spPr>
          <a:xfrm>
            <a:off x="1800000" y="6120000"/>
            <a:ext cx="899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Информация о финансировании или спонсорстве: 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ВНЕШНЕГО СПОНСОРСТВА И ФИНАНСИРОВАНИЯ НЕТ.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2"/>
          <p:cNvSpPr/>
          <p:nvPr/>
        </p:nvSpPr>
        <p:spPr>
          <a:xfrm>
            <a:off x="9240480" y="80280"/>
            <a:ext cx="287784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Актуальность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Box 4"/>
          <p:cNvSpPr/>
          <p:nvPr/>
        </p:nvSpPr>
        <p:spPr>
          <a:xfrm>
            <a:off x="241560" y="958320"/>
            <a:ext cx="114710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Облитерирующий атеросклероз сосудов нижних конечностей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– 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сложное мультифакторное полигенное заболевание, развитие которого обусловлено генетическими и средовыми факторами.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Прямоугольник: скругленные углы 5"/>
          <p:cNvSpPr/>
          <p:nvPr/>
        </p:nvSpPr>
        <p:spPr>
          <a:xfrm>
            <a:off x="9366120" y="97200"/>
            <a:ext cx="2626560" cy="659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sp>
        <p:nvSpPr>
          <p:cNvPr id="56" name="TextBox 8"/>
          <p:cNvSpPr/>
          <p:nvPr/>
        </p:nvSpPr>
        <p:spPr>
          <a:xfrm>
            <a:off x="489240" y="2890080"/>
            <a:ext cx="3122280" cy="30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Облитерирующий атеросклероз сосудов нижних конечностей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является одной из наиболее распространенных форм патологии артерий н\к., характеризуется прогрессирующей окклюзией артерий и развитием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синдрома хронической ишемии. ОАСНК часто сочетается с артериальной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гипертензией (АГ) и оба эти заболевания имеют сложную этиологическую полигенную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природу. 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Облачко с текстом: прямоугольное со скругленными углами 9"/>
          <p:cNvSpPr/>
          <p:nvPr/>
        </p:nvSpPr>
        <p:spPr>
          <a:xfrm>
            <a:off x="284400" y="2829600"/>
            <a:ext cx="3532680" cy="34444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pic>
        <p:nvPicPr>
          <p:cNvPr id="58" name="Рисунок 11" descr=""/>
          <p:cNvPicPr/>
          <p:nvPr/>
        </p:nvPicPr>
        <p:blipFill>
          <a:blip r:embed="rId1"/>
          <a:stretch/>
        </p:blipFill>
        <p:spPr>
          <a:xfrm>
            <a:off x="4356360" y="2080440"/>
            <a:ext cx="2327400" cy="4238640"/>
          </a:xfrm>
          <a:prstGeom prst="rect">
            <a:avLst/>
          </a:prstGeom>
          <a:ln w="0">
            <a:noFill/>
          </a:ln>
        </p:spPr>
      </p:pic>
      <p:sp>
        <p:nvSpPr>
          <p:cNvPr id="59" name="Блок-схема: узел 13"/>
          <p:cNvSpPr/>
          <p:nvPr/>
        </p:nvSpPr>
        <p:spPr>
          <a:xfrm>
            <a:off x="9897480" y="4146840"/>
            <a:ext cx="1964520" cy="191232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pic>
        <p:nvPicPr>
          <p:cNvPr id="60" name="Рисунок 14" descr=""/>
          <p:cNvPicPr/>
          <p:nvPr/>
        </p:nvPicPr>
        <p:blipFill>
          <a:blip r:embed="rId2"/>
          <a:stretch/>
        </p:blipFill>
        <p:spPr>
          <a:xfrm>
            <a:off x="10095480" y="4343760"/>
            <a:ext cx="1617120" cy="162072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15" descr=""/>
          <p:cNvPicPr/>
          <p:nvPr/>
        </p:nvPicPr>
        <p:blipFill>
          <a:blip r:embed="rId3"/>
          <a:stretch/>
        </p:blipFill>
        <p:spPr>
          <a:xfrm>
            <a:off x="6993360" y="2080440"/>
            <a:ext cx="2327400" cy="423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"/>
          <p:cNvSpPr/>
          <p:nvPr/>
        </p:nvSpPr>
        <p:spPr>
          <a:xfrm>
            <a:off x="9240480" y="80280"/>
            <a:ext cx="287784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Цель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Прямоугольник: скругленные углы 5"/>
          <p:cNvSpPr/>
          <p:nvPr/>
        </p:nvSpPr>
        <p:spPr>
          <a:xfrm>
            <a:off x="9366120" y="97200"/>
            <a:ext cx="2626560" cy="659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sp>
        <p:nvSpPr>
          <p:cNvPr id="64" name="TextBox 6"/>
          <p:cNvSpPr/>
          <p:nvPr/>
        </p:nvSpPr>
        <p:spPr>
          <a:xfrm>
            <a:off x="720000" y="1800000"/>
            <a:ext cx="108345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Цель настоящего исследования - изучение взаимосвязи с риском развития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ОАСНК пяти полиморфных вариантов, установленных полногеномными ассоциативными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исследованиями как локусы подверженности артериальной гипертензии.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" name="Рисунок 7" descr=""/>
          <p:cNvPicPr/>
          <p:nvPr/>
        </p:nvPicPr>
        <p:blipFill>
          <a:blip r:embed="rId1"/>
          <a:stretch/>
        </p:blipFill>
        <p:spPr>
          <a:xfrm>
            <a:off x="2131560" y="3600000"/>
            <a:ext cx="2451240" cy="245124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10" descr=""/>
          <p:cNvPicPr/>
          <p:nvPr/>
        </p:nvPicPr>
        <p:blipFill>
          <a:blip r:embed="rId2"/>
          <a:stretch/>
        </p:blipFill>
        <p:spPr>
          <a:xfrm>
            <a:off x="4860000" y="3596040"/>
            <a:ext cx="2455200" cy="245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"/>
          <p:cNvSpPr/>
          <p:nvPr/>
        </p:nvSpPr>
        <p:spPr>
          <a:xfrm>
            <a:off x="8126640" y="80280"/>
            <a:ext cx="399168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Методы и материалы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Прямоугольник: скругленные углы 5"/>
          <p:cNvSpPr/>
          <p:nvPr/>
        </p:nvSpPr>
        <p:spPr>
          <a:xfrm>
            <a:off x="8249040" y="97200"/>
            <a:ext cx="3743640" cy="592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sp>
        <p:nvSpPr>
          <p:cNvPr id="69" name="TextBox 3"/>
          <p:cNvSpPr/>
          <p:nvPr/>
        </p:nvSpPr>
        <p:spPr>
          <a:xfrm>
            <a:off x="2527920" y="235440"/>
            <a:ext cx="2772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Образцы ДНК 1278 не родственных индивидов славянского происхождения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Box 7"/>
          <p:cNvSpPr/>
          <p:nvPr/>
        </p:nvSpPr>
        <p:spPr>
          <a:xfrm>
            <a:off x="588600" y="2243160"/>
            <a:ext cx="2505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630 больных - пациенты с ОАСНК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TextBox 9"/>
          <p:cNvSpPr/>
          <p:nvPr/>
        </p:nvSpPr>
        <p:spPr>
          <a:xfrm>
            <a:off x="4330080" y="2104560"/>
            <a:ext cx="308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648 человек - контрольная группа относительно здоровых добровольцев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Прямоугольник: скругленные углы 13"/>
          <p:cNvSpPr/>
          <p:nvPr/>
        </p:nvSpPr>
        <p:spPr>
          <a:xfrm>
            <a:off x="2429280" y="140040"/>
            <a:ext cx="2968920" cy="13903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46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pic>
        <p:nvPicPr>
          <p:cNvPr id="73" name="Рисунок 19" descr=""/>
          <p:cNvPicPr/>
          <p:nvPr/>
        </p:nvPicPr>
        <p:blipFill>
          <a:blip r:embed="rId1"/>
          <a:stretch/>
        </p:blipFill>
        <p:spPr>
          <a:xfrm>
            <a:off x="2855520" y="1563120"/>
            <a:ext cx="311760" cy="26928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20" descr=""/>
          <p:cNvPicPr/>
          <p:nvPr/>
        </p:nvPicPr>
        <p:blipFill>
          <a:blip r:embed="rId2"/>
          <a:stretch/>
        </p:blipFill>
        <p:spPr>
          <a:xfrm>
            <a:off x="351360" y="1865160"/>
            <a:ext cx="2980440" cy="140148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21" descr=""/>
          <p:cNvPicPr/>
          <p:nvPr/>
        </p:nvPicPr>
        <p:blipFill>
          <a:blip r:embed="rId3"/>
          <a:stretch/>
        </p:blipFill>
        <p:spPr>
          <a:xfrm>
            <a:off x="4381560" y="1865160"/>
            <a:ext cx="2980440" cy="140148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22" descr=""/>
          <p:cNvPicPr/>
          <p:nvPr/>
        </p:nvPicPr>
        <p:blipFill>
          <a:blip r:embed="rId4"/>
          <a:stretch/>
        </p:blipFill>
        <p:spPr>
          <a:xfrm>
            <a:off x="4643280" y="1558800"/>
            <a:ext cx="316440" cy="273600"/>
          </a:xfrm>
          <a:prstGeom prst="rect">
            <a:avLst/>
          </a:prstGeom>
          <a:ln w="0">
            <a:noFill/>
          </a:ln>
        </p:spPr>
      </p:pic>
      <p:sp>
        <p:nvSpPr>
          <p:cNvPr id="77" name="Выноска: стрелка вправо 31"/>
          <p:cNvSpPr/>
          <p:nvPr/>
        </p:nvSpPr>
        <p:spPr>
          <a:xfrm>
            <a:off x="338040" y="3840840"/>
            <a:ext cx="2829600" cy="23889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678d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Отобрано 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полиморфных локусов из каталога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GWAS 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: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rs7129220 (AMPD3), rs11191548 (CNNM2), rs932764 (PLCE1),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rs4373814 (CACNB2) 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rs17249754 (ATP2B1)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Выноска: стрелка вправо 37"/>
          <p:cNvSpPr/>
          <p:nvPr/>
        </p:nvSpPr>
        <p:spPr>
          <a:xfrm>
            <a:off x="3265560" y="3840840"/>
            <a:ext cx="2829600" cy="23889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678d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Проведено генотипирование полиморфизмов с использованием геномного масс-спектрометра MassARRAY-4 (Agena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Bioscience, США).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Выноска: стрелка вправо 39"/>
          <p:cNvSpPr/>
          <p:nvPr/>
        </p:nvSpPr>
        <p:spPr>
          <a:xfrm>
            <a:off x="6193440" y="3840840"/>
            <a:ext cx="2829600" cy="23889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678d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Произведен расчет отношения шансов (OR) с 95-процентным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доверительным интервалом (95% CI).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Выноска: стрелка вправо 41"/>
          <p:cNvSpPr/>
          <p:nvPr/>
        </p:nvSpPr>
        <p:spPr>
          <a:xfrm>
            <a:off x="9121320" y="3840840"/>
            <a:ext cx="2829600" cy="23889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678d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Определен уровень значимости ассоциаций (Pperm) адаптивным пермутационным тестом с использованием программы PLINK,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1.9.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2"/>
          <p:cNvSpPr/>
          <p:nvPr/>
        </p:nvSpPr>
        <p:spPr>
          <a:xfrm>
            <a:off x="9240480" y="80280"/>
            <a:ext cx="287784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Результаты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Прямоугольник: скругленные углы 5"/>
          <p:cNvSpPr/>
          <p:nvPr/>
        </p:nvSpPr>
        <p:spPr>
          <a:xfrm>
            <a:off x="9366120" y="97200"/>
            <a:ext cx="2626560" cy="659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badi"/>
              <a:ea typeface="DejaVu Sans"/>
            </a:endParaRPr>
          </a:p>
        </p:txBody>
      </p:sp>
      <p:sp>
        <p:nvSpPr>
          <p:cNvPr id="83" name="TextBox 6"/>
          <p:cNvSpPr/>
          <p:nvPr/>
        </p:nvSpPr>
        <p:spPr>
          <a:xfrm>
            <a:off x="73080" y="80280"/>
            <a:ext cx="8721360" cy="49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Частоты генотипов исследованных локусов находились в равновесии Харди-Вайнберга в обеих группах пациентов (P</a:t>
            </a:r>
            <a:r>
              <a:rPr b="0" lang="ru-RU" sz="1400" spc="-1" strike="noStrike">
                <a:solidFill>
                  <a:srgbClr val="ffffff"/>
                </a:solidFill>
                <a:latin typeface="Cambria Math"/>
                <a:ea typeface="Cambria Math"/>
              </a:rPr>
              <a:t>&gt;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0.05).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Из 5 исследованных полиморфных вариантов локус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rs7129220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в гене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AMPD3 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был ассоциирован с повышенным риском развития ОАСНК 7.584 (95%CI 1.89-30.33, Pperm=0,0001) в рамках рецессивно генетической модели. Причем ассоциация была статистически значимой как у мужчин (Pperm=0.005), так и у женщин (Pperm=0.0002) при пол-стратифицированном анализе.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Полиморфизм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rs4373814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гена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CACNB2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показал статистически значимую негативную корреляцию с показателем ABI (Ankle Brachial Index - лодыжечно-плечевой индекс) у больных с ОАСНК (β=-0.053, Pperm=0.03).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Полиморфизм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rs932764 (PLCE1) 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ассоциировался с повышенным уровнем холестерина атерогенной фракции липопротеидов низкой плотности (β=0.211, Pperm=0.03) и триглицеридов (β=0.048, Pperm=0.04) в плазме крови больных ОАСНК.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Согласно данным ресурса eQTLGen phase I (</a:t>
            </a:r>
            <a:r>
              <a:rPr b="0" lang="ru-RU" sz="1400" spc="-1" strike="noStrike" u="sng">
                <a:solidFill>
                  <a:srgbClr val="aec0d9"/>
                </a:solidFill>
                <a:uFillTx/>
                <a:latin typeface="Times New Roman"/>
                <a:ea typeface="Cambria Math"/>
                <a:hlinkClick r:id="rId1"/>
              </a:rPr>
              <a:t>https://eqtlgen.org/cis-eqtls.html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), вариантный аллель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rs7129220-A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, ассоциированный с повышенным риском ОАСНК, в плазме крови позитивно коррелирует с экспрессией рядом расположенного гена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ADM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(Z-балл=20.1, P=2.0x10 -89 ), а также негативно с уровнем мРНК генов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SBF2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(Z-балл=-8.27, P=1.4x10 -16 ) и SWAP70 (Z-балл=-6.0, P=1.5x10 -9 ).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 Black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Согласно данным портала Genotype-Tissue Expression / GTEx Portal (</a:t>
            </a:r>
            <a:r>
              <a:rPr b="0" lang="ru-RU" sz="1400" spc="-1" strike="noStrike" u="sng">
                <a:solidFill>
                  <a:srgbClr val="aec0d9"/>
                </a:solidFill>
                <a:uFillTx/>
                <a:latin typeface="Times New Roman"/>
                <a:ea typeface="Cambria Math"/>
                <a:hlinkClick r:id="rId2"/>
              </a:rPr>
              <a:t>https://www.gtexportal.org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) вариантный аллель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rs7129220-A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ассоциирован со снижением экспрессии гена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SBF2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(β=-0.36, P=2.7x10 -15 ).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TextBox 10"/>
          <p:cNvSpPr/>
          <p:nvPr/>
        </p:nvSpPr>
        <p:spPr>
          <a:xfrm>
            <a:off x="418680" y="5177520"/>
            <a:ext cx="782964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отношении локусов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rs4373814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и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rs932764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не было установлено статистически значимых eQTL в плазме крови или артериях с использованием ресурсов eQTLGen phase I и GTEx Portal. Ген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ADM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кодирует адреномедуллин - пептидный гормон, который действует как мощный гипотензивный и вазодилатирующий агент и регулятор водно-солевого обмена. Ген 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SBF2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кодирует миотубулярин-связанный белок 13, который способствует обмену ГДФ на ГТФ, преобразуя неактивные ГДФ-связанные Rab-белки (функционируют как молекулярные переключатели, управляющие различными сигнальными и транспортными путями) в их активную ГТФ-связанную форму.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5" name="Прямая соединительная линия 12"/>
          <p:cNvCxnSpPr/>
          <p:nvPr/>
        </p:nvCxnSpPr>
        <p:spPr>
          <a:xfrm>
            <a:off x="250920" y="5275440"/>
            <a:ext cx="720" cy="618840"/>
          </a:xfrm>
          <a:prstGeom prst="straightConnector1">
            <a:avLst/>
          </a:prstGeom>
          <a:ln w="12700">
            <a:solidFill>
              <a:srgbClr val="98432a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Пользовательская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7AE0CD-4570-4F66-89CD-DDD19F09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C25491-3B09-4F3E-8C86-936D290E4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5854E-F453-4846-A87D-6EF3DCF73E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Темная презентация с шестиугольником</Template>
  <TotalTime>277</TotalTime>
  <Application>LibreOffice/7.5.3.2$Linux_X86_64 LibreOffice_project/50$Build-2</Application>
  <AppVersion>15.0000</AppVersion>
  <Words>620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2025-04-19T08:16:20Z</dcterms:created>
  <dc:creator>Catherine Khmaro</dc:creator>
  <dc:description/>
  <dc:language>ru-RU</dc:language>
  <cp:lastModifiedBy/>
  <dcterms:modified xsi:type="dcterms:W3CDTF">2025-04-24T16:45:35Z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5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5</vt:i4>
  </property>
</Properties>
</file>